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ter"/>
      <p:regular r:id="rId17"/>
    </p:embeddedFont>
    <p:embeddedFont>
      <p:font typeface="Inter"/>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10.svg>
</file>

<file path=ppt/media/image-3-11.png>
</file>

<file path=ppt/media/image-3-12.sv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1.png>
</file>

<file path=ppt/media/image-5-1.png>
</file>

<file path=ppt/media/image-6-1.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signup" TargetMode="External"/><Relationship Id="rId4" Type="http://schemas.openxmlformats.org/officeDocument/2006/relationships/hyperlink" Target="#app" TargetMode="External"/><Relationship Id="rId6" Type="http://schemas.openxmlformats.org/officeDocument/2006/relationships/hyperlink" Target="mailto:support@rentease.in" TargetMode="External"/><Relationship Id="rId1" Type="http://schemas.openxmlformats.org/officeDocument/2006/relationships/image" Target="../media/image-10-1.png"/><Relationship Id="rId3" Type="http://schemas.openxmlformats.org/officeDocument/2006/relationships/image" Target="../media/image-10-2.png"/><Relationship Id="rId5" Type="http://schemas.openxmlformats.org/officeDocument/2006/relationships/image" Target="../media/image-10-3.pn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image" Target="../media/image-3-9.png"/><Relationship Id="rId10" Type="http://schemas.openxmlformats.org/officeDocument/2006/relationships/image" Target="../media/image-3-10.svg"/><Relationship Id="rId11" Type="http://schemas.openxmlformats.org/officeDocument/2006/relationships/image" Target="../media/image-3-11.png"/><Relationship Id="rId12" Type="http://schemas.openxmlformats.org/officeDocument/2006/relationships/image" Target="../media/image-3-12.svg"/><Relationship Id="rId13" Type="http://schemas.openxmlformats.org/officeDocument/2006/relationships/slideLayout" Target="../slideLayouts/slideLayout4.xml"/><Relationship Id="rId1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3045976"/>
            <a:ext cx="10115074"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RentEase – Borrow Instead of Buying</a:t>
            </a:r>
            <a:endParaRPr lang="en-US" sz="4450" dirty="0"/>
          </a:p>
        </p:txBody>
      </p:sp>
      <p:sp>
        <p:nvSpPr>
          <p:cNvPr id="5" name="Text 2"/>
          <p:cNvSpPr/>
          <p:nvPr/>
        </p:nvSpPr>
        <p:spPr>
          <a:xfrm>
            <a:off x="793790" y="4094917"/>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Why buy when you can borrow? RentEase connects urban renters and lenders across India, making it easy to access tools, appliances, electronics, and more from your neighbourhood. Save money, reduce waste, and build trust within your local community.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40243"/>
            <a:ext cx="7234595"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Ready to Start Borrowing?</a:t>
            </a:r>
            <a:endParaRPr lang="en-US" sz="4450" dirty="0"/>
          </a:p>
        </p:txBody>
      </p:sp>
      <p:sp>
        <p:nvSpPr>
          <p:cNvPr id="3" name="Text 1"/>
          <p:cNvSpPr/>
          <p:nvPr/>
        </p:nvSpPr>
        <p:spPr>
          <a:xfrm>
            <a:off x="793790" y="3102650"/>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Join thousands of Indians who are saving money, reducing waste, and building stronger communities through RentEase. Sign up today and discover a smarter way to access what you need.</a:t>
            </a:r>
            <a:endParaRPr lang="en-US" sz="1750" dirty="0"/>
          </a:p>
        </p:txBody>
      </p:sp>
      <p:pic>
        <p:nvPicPr>
          <p:cNvPr id="4" name="Image 0" descr="preencoded.png">
            <a:hlinkClick r:id="rId2" tooltip=""/>
          </p:cNvPr>
          <p:cNvPicPr>
            <a:picLocks noChangeAspect="1"/>
          </p:cNvPicPr>
          <p:nvPr/>
        </p:nvPicPr>
        <p:blipFill>
          <a:blip r:embed="rId1"/>
          <a:stretch>
            <a:fillRect/>
          </a:stretch>
        </p:blipFill>
        <p:spPr>
          <a:xfrm>
            <a:off x="793790" y="4083606"/>
            <a:ext cx="2700576" cy="623768"/>
          </a:xfrm>
          <a:prstGeom prst="rect">
            <a:avLst/>
          </a:prstGeom>
        </p:spPr>
      </p:pic>
      <p:pic>
        <p:nvPicPr>
          <p:cNvPr id="5" name="Image 1" descr="preencoded.png">
            <a:hlinkClick r:id="rId4" tooltip=""/>
          </p:cNvPr>
          <p:cNvPicPr>
            <a:picLocks noChangeAspect="1"/>
          </p:cNvPicPr>
          <p:nvPr/>
        </p:nvPicPr>
        <p:blipFill>
          <a:blip r:embed="rId3"/>
          <a:stretch>
            <a:fillRect/>
          </a:stretch>
        </p:blipFill>
        <p:spPr>
          <a:xfrm>
            <a:off x="3607713" y="4083606"/>
            <a:ext cx="2057162" cy="623768"/>
          </a:xfrm>
          <a:prstGeom prst="rect">
            <a:avLst/>
          </a:prstGeom>
        </p:spPr>
      </p:pic>
      <p:sp>
        <p:nvSpPr>
          <p:cNvPr id="6" name="Shape 2"/>
          <p:cNvSpPr/>
          <p:nvPr/>
        </p:nvSpPr>
        <p:spPr>
          <a:xfrm>
            <a:off x="793790" y="4962525"/>
            <a:ext cx="13042821" cy="1326713"/>
          </a:xfrm>
          <a:prstGeom prst="roundRect">
            <a:avLst>
              <a:gd name="adj" fmla="val 7181"/>
            </a:avLst>
          </a:prstGeom>
          <a:solidFill>
            <a:srgbClr val="C7C9EA"/>
          </a:solidFill>
          <a:ln/>
        </p:spPr>
      </p:sp>
      <p:pic>
        <p:nvPicPr>
          <p:cNvPr id="7" name="Image 2" descr="preencoded.png">    </p:cNvPr>
          <p:cNvPicPr>
            <a:picLocks noChangeAspect="1"/>
          </p:cNvPicPr>
          <p:nvPr/>
        </p:nvPicPr>
        <p:blipFill>
          <a:blip r:embed="rId5"/>
          <a:stretch>
            <a:fillRect/>
          </a:stretch>
        </p:blipFill>
        <p:spPr>
          <a:xfrm>
            <a:off x="1020604" y="5306616"/>
            <a:ext cx="283488" cy="226814"/>
          </a:xfrm>
          <a:prstGeom prst="rect">
            <a:avLst/>
          </a:prstGeom>
        </p:spPr>
      </p:pic>
      <p:sp>
        <p:nvSpPr>
          <p:cNvPr id="8" name="Text 3"/>
          <p:cNvSpPr/>
          <p:nvPr/>
        </p:nvSpPr>
        <p:spPr>
          <a:xfrm>
            <a:off x="1530906" y="5246013"/>
            <a:ext cx="12078891" cy="725805"/>
          </a:xfrm>
          <a:prstGeom prst="rect">
            <a:avLst/>
          </a:prstGeom>
          <a:noFill/>
          <a:ln/>
        </p:spPr>
        <p:txBody>
          <a:bodyPr wrap="square" lIns="0" tIns="0" rIns="0" bIns="0" rtlCol="0" anchor="t"/>
          <a:lstStyle/>
          <a:p>
            <a:pPr algn="l" indent="0" marL="0">
              <a:lnSpc>
                <a:spcPts val="2850"/>
              </a:lnSpc>
              <a:buNone/>
            </a:pPr>
            <a:r>
              <a:rPr lang="en-US" sz="1750" b="1" dirty="0">
                <a:solidFill>
                  <a:srgbClr val="000000"/>
                </a:solidFill>
                <a:latin typeface="Inter" pitchFamily="34" charset="0"/>
                <a:ea typeface="Inter" pitchFamily="34" charset="-122"/>
                <a:cs typeface="Inter" pitchFamily="34" charset="-120"/>
              </a:rPr>
              <a:t>Have questions?</a:t>
            </a:r>
            <a:pPr algn="l" indent="0" marL="0">
              <a:lnSpc>
                <a:spcPts val="2850"/>
              </a:lnSpc>
              <a:buNone/>
            </a:pPr>
            <a:r>
              <a:rPr lang="en-US" sz="1750" dirty="0">
                <a:solidFill>
                  <a:srgbClr val="000000"/>
                </a:solidFill>
                <a:latin typeface="Inter" pitchFamily="34" charset="0"/>
                <a:ea typeface="Inter" pitchFamily="34" charset="-122"/>
                <a:cs typeface="Inter" pitchFamily="34" charset="-120"/>
              </a:rPr>
              <a:t> Contact our support team at </a:t>
            </a:r>
            <a:pPr algn="l" indent="0" marL="0">
              <a:lnSpc>
                <a:spcPts val="2850"/>
              </a:lnSpc>
              <a:buNone/>
            </a:pPr>
            <a:r>
              <a:rPr lang="en-US" sz="1750" u="sng" dirty="0">
                <a:solidFill>
                  <a:srgbClr val="4950BC"/>
                </a:solidFill>
                <a:latin typeface="Inter" pitchFamily="34" charset="0"/>
                <a:ea typeface="Inter" pitchFamily="34" charset="-122"/>
                <a:cs typeface="Inter" pitchFamily="34" charset="-120"/>
                <a:hlinkClick r:id="rId6" invalidUrl="" action="" tgtFrame="" tooltip="" history="1" highlightClick="0" endSnd="0">
                  <a:extLst>
                    <a:ext uri="{A12FA001-AC4F-418D-AE19-62706E023703}">
                      <ahyp:hlinkClr xmlns:ahyp="http://schemas.microsoft.com/office/drawing/2018/hyperlinkcolor" val="tx"/>
                    </a:ext>
                  </a:extLst>
                </a:hlinkClick>
              </a:rPr>
              <a:t>support@rentease.in</a:t>
            </a:r>
            <a:pPr algn="l" indent="0" marL="0">
              <a:lnSpc>
                <a:spcPts val="2850"/>
              </a:lnSpc>
              <a:buNone/>
            </a:pPr>
            <a:r>
              <a:rPr lang="en-US" sz="1750" dirty="0">
                <a:solidFill>
                  <a:srgbClr val="000000"/>
                </a:solidFill>
                <a:latin typeface="Inter" pitchFamily="34" charset="0"/>
                <a:ea typeface="Inter" pitchFamily="34" charset="-122"/>
                <a:cs typeface="Inter" pitchFamily="34" charset="-120"/>
              </a:rPr>
              <a:t> or call us at 1800-RENTEASE. We're here to help you get started.</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14055"/>
            <a:ext cx="5902047"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How RentEase Works</a:t>
            </a:r>
            <a:endParaRPr lang="en-US" sz="4450" dirty="0"/>
          </a:p>
        </p:txBody>
      </p:sp>
      <p:sp>
        <p:nvSpPr>
          <p:cNvPr id="3" name="Text 1"/>
          <p:cNvSpPr/>
          <p:nvPr/>
        </p:nvSpPr>
        <p:spPr>
          <a:xfrm>
            <a:off x="793790" y="217646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Borrowing items locally has never been simpler. Our platform connects you with verified lenders nearby, ensuring safe, seamless transactions every time.</a:t>
            </a:r>
            <a:endParaRPr lang="en-US" sz="1750" dirty="0"/>
          </a:p>
        </p:txBody>
      </p:sp>
      <p:sp>
        <p:nvSpPr>
          <p:cNvPr id="4" name="Text 2"/>
          <p:cNvSpPr/>
          <p:nvPr/>
        </p:nvSpPr>
        <p:spPr>
          <a:xfrm>
            <a:off x="793790" y="3157418"/>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5" name="Shape 3"/>
          <p:cNvSpPr/>
          <p:nvPr/>
        </p:nvSpPr>
        <p:spPr>
          <a:xfrm>
            <a:off x="793790" y="3512463"/>
            <a:ext cx="6407944" cy="30480"/>
          </a:xfrm>
          <a:prstGeom prst="rect">
            <a:avLst/>
          </a:prstGeom>
          <a:solidFill>
            <a:srgbClr val="4950BC"/>
          </a:solidFill>
          <a:ln/>
        </p:spPr>
      </p:sp>
      <p:sp>
        <p:nvSpPr>
          <p:cNvPr id="6" name="Text 4"/>
          <p:cNvSpPr/>
          <p:nvPr/>
        </p:nvSpPr>
        <p:spPr>
          <a:xfrm>
            <a:off x="793790" y="368677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Sign Up &amp; Verify</a:t>
            </a:r>
            <a:endParaRPr lang="en-US" sz="2200" dirty="0"/>
          </a:p>
        </p:txBody>
      </p:sp>
      <p:sp>
        <p:nvSpPr>
          <p:cNvPr id="7" name="Text 5"/>
          <p:cNvSpPr/>
          <p:nvPr/>
        </p:nvSpPr>
        <p:spPr>
          <a:xfrm>
            <a:off x="793790" y="4177189"/>
            <a:ext cx="6407944"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Create your profile with Google or phone OTP, add your address, and build your trust score through verification.</a:t>
            </a:r>
            <a:endParaRPr lang="en-US" sz="1750" dirty="0"/>
          </a:p>
        </p:txBody>
      </p:sp>
      <p:sp>
        <p:nvSpPr>
          <p:cNvPr id="8" name="Text 6"/>
          <p:cNvSpPr/>
          <p:nvPr/>
        </p:nvSpPr>
        <p:spPr>
          <a:xfrm>
            <a:off x="7428548" y="3157418"/>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9" name="Shape 7"/>
          <p:cNvSpPr/>
          <p:nvPr/>
        </p:nvSpPr>
        <p:spPr>
          <a:xfrm>
            <a:off x="7428548" y="3512463"/>
            <a:ext cx="6408063" cy="30480"/>
          </a:xfrm>
          <a:prstGeom prst="rect">
            <a:avLst/>
          </a:prstGeom>
          <a:solidFill>
            <a:srgbClr val="4950BC"/>
          </a:solidFill>
          <a:ln/>
        </p:spPr>
      </p:sp>
      <p:sp>
        <p:nvSpPr>
          <p:cNvPr id="10" name="Text 8"/>
          <p:cNvSpPr/>
          <p:nvPr/>
        </p:nvSpPr>
        <p:spPr>
          <a:xfrm>
            <a:off x="7428548" y="368677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Search &amp; Discover</a:t>
            </a:r>
            <a:endParaRPr lang="en-US" sz="2200" dirty="0"/>
          </a:p>
        </p:txBody>
      </p:sp>
      <p:sp>
        <p:nvSpPr>
          <p:cNvPr id="11" name="Text 9"/>
          <p:cNvSpPr/>
          <p:nvPr/>
        </p:nvSpPr>
        <p:spPr>
          <a:xfrm>
            <a:off x="7428548" y="4177189"/>
            <a:ext cx="6408063"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Browse items by category, name, or distance. Use our map view to find what you need within your locality.</a:t>
            </a:r>
            <a:endParaRPr lang="en-US" sz="1750" dirty="0"/>
          </a:p>
        </p:txBody>
      </p:sp>
      <p:sp>
        <p:nvSpPr>
          <p:cNvPr id="12" name="Text 10"/>
          <p:cNvSpPr/>
          <p:nvPr/>
        </p:nvSpPr>
        <p:spPr>
          <a:xfrm>
            <a:off x="793790" y="5299829"/>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3" name="Shape 11"/>
          <p:cNvSpPr/>
          <p:nvPr/>
        </p:nvSpPr>
        <p:spPr>
          <a:xfrm>
            <a:off x="793790" y="5654873"/>
            <a:ext cx="6407944" cy="30480"/>
          </a:xfrm>
          <a:prstGeom prst="rect">
            <a:avLst/>
          </a:prstGeom>
          <a:solidFill>
            <a:srgbClr val="4950BC"/>
          </a:solidFill>
          <a:ln/>
        </p:spPr>
      </p:sp>
      <p:sp>
        <p:nvSpPr>
          <p:cNvPr id="14" name="Text 12"/>
          <p:cNvSpPr/>
          <p:nvPr/>
        </p:nvSpPr>
        <p:spPr>
          <a:xfrm>
            <a:off x="793790" y="582918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Request &amp; Chat</a:t>
            </a:r>
            <a:endParaRPr lang="en-US" sz="2200" dirty="0"/>
          </a:p>
        </p:txBody>
      </p:sp>
      <p:sp>
        <p:nvSpPr>
          <p:cNvPr id="15" name="Text 13"/>
          <p:cNvSpPr/>
          <p:nvPr/>
        </p:nvSpPr>
        <p:spPr>
          <a:xfrm>
            <a:off x="793790" y="6319599"/>
            <a:ext cx="6407944"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Send a borrow request, chat with the lender to confirm details, and arrange pickup or delivery.</a:t>
            </a:r>
            <a:endParaRPr lang="en-US" sz="1750" dirty="0"/>
          </a:p>
        </p:txBody>
      </p:sp>
      <p:sp>
        <p:nvSpPr>
          <p:cNvPr id="16" name="Text 14"/>
          <p:cNvSpPr/>
          <p:nvPr/>
        </p:nvSpPr>
        <p:spPr>
          <a:xfrm>
            <a:off x="7428548" y="5299829"/>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7" name="Shape 15"/>
          <p:cNvSpPr/>
          <p:nvPr/>
        </p:nvSpPr>
        <p:spPr>
          <a:xfrm>
            <a:off x="7428548" y="5654873"/>
            <a:ext cx="6408063" cy="30480"/>
          </a:xfrm>
          <a:prstGeom prst="rect">
            <a:avLst/>
          </a:prstGeom>
          <a:solidFill>
            <a:srgbClr val="4950BC"/>
          </a:solidFill>
          <a:ln/>
        </p:spPr>
      </p:sp>
      <p:sp>
        <p:nvSpPr>
          <p:cNvPr id="18" name="Text 16"/>
          <p:cNvSpPr/>
          <p:nvPr/>
        </p:nvSpPr>
        <p:spPr>
          <a:xfrm>
            <a:off x="7428548" y="582918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Borrow &amp; Return</a:t>
            </a:r>
            <a:endParaRPr lang="en-US" sz="2200" dirty="0"/>
          </a:p>
        </p:txBody>
      </p:sp>
      <p:sp>
        <p:nvSpPr>
          <p:cNvPr id="19" name="Text 17"/>
          <p:cNvSpPr/>
          <p:nvPr/>
        </p:nvSpPr>
        <p:spPr>
          <a:xfrm>
            <a:off x="7428548" y="6319599"/>
            <a:ext cx="6408063"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Enjoy your borrowed item, upload condition proof before and after use, and return it on time to earn trust points.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4843" y="506611"/>
            <a:ext cx="9537025" cy="575786"/>
          </a:xfrm>
          <a:prstGeom prst="rect">
            <a:avLst/>
          </a:prstGeom>
          <a:noFill/>
          <a:ln/>
        </p:spPr>
        <p:txBody>
          <a:bodyPr wrap="none" lIns="0" tIns="0" rIns="0" bIns="0" rtlCol="0" anchor="t"/>
          <a:lstStyle/>
          <a:p>
            <a:pPr algn="l" indent="0" marL="0">
              <a:lnSpc>
                <a:spcPts val="4500"/>
              </a:lnSpc>
              <a:buNone/>
            </a:pPr>
            <a:r>
              <a:rPr lang="en-US" sz="3600" b="1" dirty="0">
                <a:solidFill>
                  <a:srgbClr val="000000"/>
                </a:solidFill>
                <a:latin typeface="Inter Bold" pitchFamily="34" charset="0"/>
                <a:ea typeface="Inter Bold" pitchFamily="34" charset="-122"/>
                <a:cs typeface="Inter Bold" pitchFamily="34" charset="-120"/>
              </a:rPr>
              <a:t>User Features – Designed for Convenience</a:t>
            </a:r>
            <a:endParaRPr lang="en-US" sz="3600" dirty="0"/>
          </a:p>
        </p:txBody>
      </p:sp>
      <p:sp>
        <p:nvSpPr>
          <p:cNvPr id="3" name="Text 1"/>
          <p:cNvSpPr/>
          <p:nvPr/>
        </p:nvSpPr>
        <p:spPr>
          <a:xfrm>
            <a:off x="644843" y="1450777"/>
            <a:ext cx="13340715" cy="294680"/>
          </a:xfrm>
          <a:prstGeom prst="rect">
            <a:avLst/>
          </a:prstGeom>
          <a:noFill/>
          <a:ln/>
        </p:spPr>
        <p:txBody>
          <a:bodyPr wrap="non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RentEase puts powerful tools in your hands, making borrowing smooth, secure, and rewarding.</a:t>
            </a:r>
            <a:endParaRPr lang="en-US" sz="145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44843" y="1952625"/>
            <a:ext cx="460534" cy="460534"/>
          </a:xfrm>
          <a:prstGeom prst="rect">
            <a:avLst/>
          </a:prstGeom>
        </p:spPr>
      </p:pic>
      <p:sp>
        <p:nvSpPr>
          <p:cNvPr id="5" name="Text 2"/>
          <p:cNvSpPr/>
          <p:nvPr/>
        </p:nvSpPr>
        <p:spPr>
          <a:xfrm>
            <a:off x="644843" y="2643426"/>
            <a:ext cx="2464951"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Quick Sign Up &amp; Login</a:t>
            </a:r>
            <a:endParaRPr lang="en-US" sz="1800" dirty="0"/>
          </a:p>
        </p:txBody>
      </p:sp>
      <p:sp>
        <p:nvSpPr>
          <p:cNvPr id="6" name="Text 3"/>
          <p:cNvSpPr/>
          <p:nvPr/>
        </p:nvSpPr>
        <p:spPr>
          <a:xfrm>
            <a:off x="644843" y="3041690"/>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Register instantly using Google or phone OTP. Your profile is secure, verified, and ready in minutes.</a:t>
            </a:r>
            <a:endParaRPr lang="en-US" sz="1450" dirty="0"/>
          </a:p>
        </p:txBody>
      </p:sp>
      <p:pic>
        <p:nvPicPr>
          <p:cNvPr id="7"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30333" y="1952625"/>
            <a:ext cx="460534" cy="460534"/>
          </a:xfrm>
          <a:prstGeom prst="rect">
            <a:avLst/>
          </a:prstGeom>
        </p:spPr>
      </p:pic>
      <p:sp>
        <p:nvSpPr>
          <p:cNvPr id="8" name="Text 4"/>
          <p:cNvSpPr/>
          <p:nvPr/>
        </p:nvSpPr>
        <p:spPr>
          <a:xfrm>
            <a:off x="7430333" y="2643426"/>
            <a:ext cx="2491740"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Smart Search &amp; Filters</a:t>
            </a:r>
            <a:endParaRPr lang="en-US" sz="1800" dirty="0"/>
          </a:p>
        </p:txBody>
      </p:sp>
      <p:sp>
        <p:nvSpPr>
          <p:cNvPr id="9" name="Text 5"/>
          <p:cNvSpPr/>
          <p:nvPr/>
        </p:nvSpPr>
        <p:spPr>
          <a:xfrm>
            <a:off x="7430333" y="3041690"/>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Find exactly what you need by searching items, filtering by category, and sorting by distance from your location.</a:t>
            </a:r>
            <a:endParaRPr lang="en-US" sz="1450" dirty="0"/>
          </a:p>
        </p:txBody>
      </p:sp>
      <p:pic>
        <p:nvPicPr>
          <p:cNvPr id="1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4843" y="3999428"/>
            <a:ext cx="460534" cy="460534"/>
          </a:xfrm>
          <a:prstGeom prst="rect">
            <a:avLst/>
          </a:prstGeom>
        </p:spPr>
      </p:pic>
      <p:sp>
        <p:nvSpPr>
          <p:cNvPr id="11" name="Text 6"/>
          <p:cNvSpPr/>
          <p:nvPr/>
        </p:nvSpPr>
        <p:spPr>
          <a:xfrm>
            <a:off x="644843" y="4690229"/>
            <a:ext cx="2371368"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Interactive Map View</a:t>
            </a:r>
            <a:endParaRPr lang="en-US" sz="1800" dirty="0"/>
          </a:p>
        </p:txBody>
      </p:sp>
      <p:sp>
        <p:nvSpPr>
          <p:cNvPr id="12" name="Text 7"/>
          <p:cNvSpPr/>
          <p:nvPr/>
        </p:nvSpPr>
        <p:spPr>
          <a:xfrm>
            <a:off x="644843" y="5088493"/>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Visualise available items nearby with our intuitive map interface. See lender locations and item availability at a glance.</a:t>
            </a:r>
            <a:endParaRPr lang="en-US" sz="1450" dirty="0"/>
          </a:p>
        </p:txBody>
      </p:sp>
      <p:pic>
        <p:nvPicPr>
          <p:cNvPr id="13"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30333" y="3999428"/>
            <a:ext cx="460534" cy="460534"/>
          </a:xfrm>
          <a:prstGeom prst="rect">
            <a:avLst/>
          </a:prstGeom>
        </p:spPr>
      </p:pic>
      <p:sp>
        <p:nvSpPr>
          <p:cNvPr id="14" name="Text 8"/>
          <p:cNvSpPr/>
          <p:nvPr/>
        </p:nvSpPr>
        <p:spPr>
          <a:xfrm>
            <a:off x="7430333" y="4690229"/>
            <a:ext cx="2303026"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In-App Chat System</a:t>
            </a:r>
            <a:endParaRPr lang="en-US" sz="1800" dirty="0"/>
          </a:p>
        </p:txBody>
      </p:sp>
      <p:sp>
        <p:nvSpPr>
          <p:cNvPr id="15" name="Text 9"/>
          <p:cNvSpPr/>
          <p:nvPr/>
        </p:nvSpPr>
        <p:spPr>
          <a:xfrm>
            <a:off x="7430333" y="5088493"/>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Message lenders directly, clarify details, negotiate pickup times, and build trust before borrowing.</a:t>
            </a:r>
            <a:endParaRPr lang="en-US" sz="1450" dirty="0"/>
          </a:p>
        </p:txBody>
      </p:sp>
      <p:pic>
        <p:nvPicPr>
          <p:cNvPr id="16"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44843" y="6046232"/>
            <a:ext cx="460534" cy="460534"/>
          </a:xfrm>
          <a:prstGeom prst="rect">
            <a:avLst/>
          </a:prstGeom>
        </p:spPr>
      </p:pic>
      <p:sp>
        <p:nvSpPr>
          <p:cNvPr id="17" name="Text 10"/>
          <p:cNvSpPr/>
          <p:nvPr/>
        </p:nvSpPr>
        <p:spPr>
          <a:xfrm>
            <a:off x="644843" y="6737033"/>
            <a:ext cx="2303026"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Ratings &amp; Reviews</a:t>
            </a:r>
            <a:endParaRPr lang="en-US" sz="1800" dirty="0"/>
          </a:p>
        </p:txBody>
      </p:sp>
      <p:sp>
        <p:nvSpPr>
          <p:cNvPr id="18" name="Text 11"/>
          <p:cNvSpPr/>
          <p:nvPr/>
        </p:nvSpPr>
        <p:spPr>
          <a:xfrm>
            <a:off x="644843" y="7135297"/>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Rate your experience and read reviews from others. Transparency builds community trust and accountability.</a:t>
            </a:r>
            <a:endParaRPr lang="en-US" sz="1450" dirty="0"/>
          </a:p>
        </p:txBody>
      </p:sp>
      <p:pic>
        <p:nvPicPr>
          <p:cNvPr id="19"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430333" y="6046232"/>
            <a:ext cx="460534" cy="460534"/>
          </a:xfrm>
          <a:prstGeom prst="rect">
            <a:avLst/>
          </a:prstGeom>
        </p:spPr>
      </p:pic>
      <p:sp>
        <p:nvSpPr>
          <p:cNvPr id="20" name="Text 12"/>
          <p:cNvSpPr/>
          <p:nvPr/>
        </p:nvSpPr>
        <p:spPr>
          <a:xfrm>
            <a:off x="7430333" y="6737033"/>
            <a:ext cx="2303026" cy="2877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Deposit Protection</a:t>
            </a:r>
            <a:endParaRPr lang="en-US" sz="1800" dirty="0"/>
          </a:p>
        </p:txBody>
      </p:sp>
      <p:sp>
        <p:nvSpPr>
          <p:cNvPr id="21" name="Text 13"/>
          <p:cNvSpPr/>
          <p:nvPr/>
        </p:nvSpPr>
        <p:spPr>
          <a:xfrm>
            <a:off x="7430333" y="7135297"/>
            <a:ext cx="6555224" cy="58935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Pay a small refundable deposit for peace of mind. It's returned automatically once you confirm the item's safe return.</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9961126" cy="644366"/>
          </a:xfrm>
          <a:prstGeom prst="rect">
            <a:avLst/>
          </a:prstGeom>
          <a:noFill/>
          <a:ln/>
        </p:spPr>
        <p:txBody>
          <a:bodyPr wrap="none" lIns="0" tIns="0" rIns="0" bIns="0" rtlCol="0" anchor="t"/>
          <a:lstStyle/>
          <a:p>
            <a:pPr algn="l" indent="0" marL="0">
              <a:lnSpc>
                <a:spcPts val="5050"/>
              </a:lnSpc>
              <a:buNone/>
            </a:pPr>
            <a:r>
              <a:rPr lang="en-US" sz="4050" b="1" dirty="0">
                <a:solidFill>
                  <a:srgbClr val="000000"/>
                </a:solidFill>
                <a:latin typeface="Inter Bold" pitchFamily="34" charset="0"/>
                <a:ea typeface="Inter Bold" pitchFamily="34" charset="-122"/>
                <a:cs typeface="Inter Bold" pitchFamily="34" charset="-120"/>
              </a:rPr>
              <a:t>Lender Features – Earn While You Share</a:t>
            </a:r>
            <a:endParaRPr lang="en-US" sz="4050" dirty="0"/>
          </a:p>
        </p:txBody>
      </p:sp>
      <p:pic>
        <p:nvPicPr>
          <p:cNvPr id="3" name="Image 0" descr="preencoded.png">    </p:cNvPr>
          <p:cNvPicPr>
            <a:picLocks noChangeAspect="1"/>
          </p:cNvPicPr>
          <p:nvPr/>
        </p:nvPicPr>
        <p:blipFill>
          <a:blip r:embed="rId1"/>
          <a:stretch>
            <a:fillRect/>
          </a:stretch>
        </p:blipFill>
        <p:spPr>
          <a:xfrm>
            <a:off x="721638" y="1752481"/>
            <a:ext cx="6342102" cy="6342102"/>
          </a:xfrm>
          <a:prstGeom prst="rect">
            <a:avLst/>
          </a:prstGeom>
        </p:spPr>
      </p:pic>
      <p:sp>
        <p:nvSpPr>
          <p:cNvPr id="4" name="Text 1"/>
          <p:cNvSpPr/>
          <p:nvPr/>
        </p:nvSpPr>
        <p:spPr>
          <a:xfrm>
            <a:off x="7574280" y="1726644"/>
            <a:ext cx="4076938" cy="386596"/>
          </a:xfrm>
          <a:prstGeom prst="rect">
            <a:avLst/>
          </a:prstGeom>
          <a:noFill/>
          <a:ln/>
        </p:spPr>
        <p:txBody>
          <a:bodyPr wrap="none" lIns="0" tIns="0" rIns="0" bIns="0" rtlCol="0" anchor="t"/>
          <a:lstStyle/>
          <a:p>
            <a:pPr algn="l" indent="0" marL="0">
              <a:lnSpc>
                <a:spcPts val="3000"/>
              </a:lnSpc>
              <a:buNone/>
            </a:pPr>
            <a:r>
              <a:rPr lang="en-US" sz="2400" b="1" dirty="0">
                <a:solidFill>
                  <a:srgbClr val="000000"/>
                </a:solidFill>
                <a:latin typeface="Inter Bold" pitchFamily="34" charset="0"/>
                <a:ea typeface="Inter Bold" pitchFamily="34" charset="-122"/>
                <a:cs typeface="Inter Bold" pitchFamily="34" charset="-120"/>
              </a:rPr>
              <a:t>Turn Idle Items Into Income</a:t>
            </a:r>
            <a:endParaRPr lang="en-US" sz="2400" dirty="0"/>
          </a:p>
        </p:txBody>
      </p:sp>
      <p:sp>
        <p:nvSpPr>
          <p:cNvPr id="5" name="Text 2"/>
          <p:cNvSpPr/>
          <p:nvPr/>
        </p:nvSpPr>
        <p:spPr>
          <a:xfrm>
            <a:off x="7574280" y="2319338"/>
            <a:ext cx="6342102" cy="989767"/>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Have tools, appliances, or electronics gathering dust? List them on RentEase and start earning. You control the pricing, availability, and who borrows from you.</a:t>
            </a:r>
            <a:endParaRPr lang="en-US" sz="1600" dirty="0"/>
          </a:p>
        </p:txBody>
      </p:sp>
      <p:sp>
        <p:nvSpPr>
          <p:cNvPr id="6" name="Text 3"/>
          <p:cNvSpPr/>
          <p:nvPr/>
        </p:nvSpPr>
        <p:spPr>
          <a:xfrm>
            <a:off x="7574280" y="3494603"/>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Upload photos</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and detailed descriptions</a:t>
            </a:r>
            <a:endParaRPr lang="en-US" sz="1600" dirty="0"/>
          </a:p>
        </p:txBody>
      </p:sp>
      <p:sp>
        <p:nvSpPr>
          <p:cNvPr id="7" name="Text 4"/>
          <p:cNvSpPr/>
          <p:nvPr/>
        </p:nvSpPr>
        <p:spPr>
          <a:xfrm>
            <a:off x="7574280" y="3896678"/>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Set daily rent</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or offer items for free</a:t>
            </a:r>
            <a:endParaRPr lang="en-US" sz="1600" dirty="0"/>
          </a:p>
        </p:txBody>
      </p:sp>
      <p:sp>
        <p:nvSpPr>
          <p:cNvPr id="8" name="Text 5"/>
          <p:cNvSpPr/>
          <p:nvPr/>
        </p:nvSpPr>
        <p:spPr>
          <a:xfrm>
            <a:off x="7574280" y="4298752"/>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Specify condition</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and replacement cost</a:t>
            </a:r>
            <a:endParaRPr lang="en-US" sz="1600" dirty="0"/>
          </a:p>
        </p:txBody>
      </p:sp>
      <p:sp>
        <p:nvSpPr>
          <p:cNvPr id="9" name="Text 6"/>
          <p:cNvSpPr/>
          <p:nvPr/>
        </p:nvSpPr>
        <p:spPr>
          <a:xfrm>
            <a:off x="7574280" y="4700826"/>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Approve or reject</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borrow requests based on trust score</a:t>
            </a:r>
            <a:endParaRPr lang="en-US" sz="1600" dirty="0"/>
          </a:p>
        </p:txBody>
      </p:sp>
      <p:sp>
        <p:nvSpPr>
          <p:cNvPr id="10" name="Text 7"/>
          <p:cNvSpPr/>
          <p:nvPr/>
        </p:nvSpPr>
        <p:spPr>
          <a:xfrm>
            <a:off x="7574280" y="5102900"/>
            <a:ext cx="6342102" cy="329922"/>
          </a:xfrm>
          <a:prstGeom prst="rect">
            <a:avLst/>
          </a:prstGeom>
          <a:noFill/>
          <a:ln/>
        </p:spPr>
        <p:txBody>
          <a:bodyPr wrap="none" lIns="0" tIns="0" rIns="0" bIns="0" rtlCol="0" anchor="t"/>
          <a:lstStyle/>
          <a:p>
            <a:pPr algn="l" marL="342900" indent="-342900">
              <a:lnSpc>
                <a:spcPts val="2550"/>
              </a:lnSpc>
              <a:buSzPct val="100000"/>
              <a:buChar char="•"/>
            </a:pPr>
            <a:r>
              <a:rPr lang="en-US" sz="1600" b="1" dirty="0">
                <a:solidFill>
                  <a:srgbClr val="272525"/>
                </a:solidFill>
                <a:latin typeface="Inter" pitchFamily="34" charset="0"/>
                <a:ea typeface="Inter" pitchFamily="34" charset="-122"/>
                <a:cs typeface="Inter" pitchFamily="34" charset="-120"/>
              </a:rPr>
              <a:t>Track earnings</a:t>
            </a:r>
            <a:pPr algn="l" indent="0" marL="0">
              <a:lnSpc>
                <a:spcPts val="2550"/>
              </a:lnSpc>
              <a:buNone/>
            </a:pPr>
            <a:r>
              <a:rPr lang="en-US" sz="1600" dirty="0">
                <a:solidFill>
                  <a:srgbClr val="272525"/>
                </a:solidFill>
                <a:latin typeface="Inter" pitchFamily="34" charset="0"/>
                <a:ea typeface="Inter" pitchFamily="34" charset="-122"/>
                <a:cs typeface="Inter" pitchFamily="34" charset="-120"/>
              </a:rPr>
              <a:t> through your dashboard</a:t>
            </a:r>
            <a:endParaRPr lang="en-US" sz="1600" dirty="0"/>
          </a:p>
        </p:txBody>
      </p:sp>
      <p:sp>
        <p:nvSpPr>
          <p:cNvPr id="11" name="Text 8"/>
          <p:cNvSpPr/>
          <p:nvPr/>
        </p:nvSpPr>
        <p:spPr>
          <a:xfrm>
            <a:off x="7574280" y="5618321"/>
            <a:ext cx="6342102" cy="659844"/>
          </a:xfrm>
          <a:prstGeom prst="rect">
            <a:avLst/>
          </a:prstGeom>
          <a:noFill/>
          <a:ln/>
        </p:spPr>
        <p:txBody>
          <a:bodyPr wrap="square" lIns="0" tIns="0" rIns="0" bIns="0" rtlCol="0" anchor="t"/>
          <a:lstStyle/>
          <a:p>
            <a:pPr algn="l" indent="0" marL="0">
              <a:lnSpc>
                <a:spcPts val="2550"/>
              </a:lnSpc>
              <a:buNone/>
            </a:pPr>
            <a:r>
              <a:rPr lang="en-US" sz="1600" dirty="0">
                <a:solidFill>
                  <a:srgbClr val="272525"/>
                </a:solidFill>
                <a:latin typeface="Inter" pitchFamily="34" charset="0"/>
                <a:ea typeface="Inter" pitchFamily="34" charset="-122"/>
                <a:cs typeface="Inter" pitchFamily="34" charset="-120"/>
              </a:rPr>
              <a:t>Whether you want to monetise your belongings or simply help neighbours, RentEase makes lending effortless and rewarding.</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72095" y="577215"/>
            <a:ext cx="7999809" cy="1021556"/>
          </a:xfrm>
          <a:prstGeom prst="rect">
            <a:avLst/>
          </a:prstGeom>
          <a:noFill/>
          <a:ln/>
        </p:spPr>
        <p:txBody>
          <a:bodyPr wrap="square" lIns="0" tIns="0" rIns="0" bIns="0" rtlCol="0" anchor="t"/>
          <a:lstStyle/>
          <a:p>
            <a:pPr algn="l" indent="0" marL="0">
              <a:lnSpc>
                <a:spcPts val="4000"/>
              </a:lnSpc>
              <a:buNone/>
            </a:pPr>
            <a:r>
              <a:rPr lang="en-US" sz="3200" b="1" dirty="0">
                <a:solidFill>
                  <a:srgbClr val="000000"/>
                </a:solidFill>
                <a:latin typeface="Inter Bold" pitchFamily="34" charset="0"/>
                <a:ea typeface="Inter Bold" pitchFamily="34" charset="-122"/>
                <a:cs typeface="Inter Bold" pitchFamily="34" charset="-120"/>
              </a:rPr>
              <a:t>Trust Score System – Built on Reputation</a:t>
            </a:r>
            <a:endParaRPr lang="en-US" sz="3200" dirty="0"/>
          </a:p>
        </p:txBody>
      </p:sp>
      <p:sp>
        <p:nvSpPr>
          <p:cNvPr id="4" name="Text 1"/>
          <p:cNvSpPr/>
          <p:nvPr/>
        </p:nvSpPr>
        <p:spPr>
          <a:xfrm>
            <a:off x="572095" y="1843921"/>
            <a:ext cx="7999809" cy="522922"/>
          </a:xfrm>
          <a:prstGeom prst="rect">
            <a:avLst/>
          </a:prstGeom>
          <a:noFill/>
          <a:ln/>
        </p:spPr>
        <p:txBody>
          <a:bodyPr wrap="square" lIns="0" tIns="0" rIns="0" bIns="0" rtlCol="0" anchor="t"/>
          <a:lstStyle/>
          <a:p>
            <a:pPr algn="l" indent="0" marL="0">
              <a:lnSpc>
                <a:spcPts val="2050"/>
              </a:lnSpc>
              <a:buNone/>
            </a:pPr>
            <a:r>
              <a:rPr lang="en-US" sz="1250" dirty="0">
                <a:solidFill>
                  <a:srgbClr val="272525"/>
                </a:solidFill>
                <a:latin typeface="Inter" pitchFamily="34" charset="0"/>
                <a:ea typeface="Inter" pitchFamily="34" charset="-122"/>
                <a:cs typeface="Inter" pitchFamily="34" charset="-120"/>
              </a:rPr>
              <a:t>Your trust score is your digital reputation. It grows with every successful transaction, verified detail, and positive review you receive.</a:t>
            </a:r>
            <a:endParaRPr lang="en-US" sz="1250" dirty="0"/>
          </a:p>
        </p:txBody>
      </p:sp>
      <p:sp>
        <p:nvSpPr>
          <p:cNvPr id="5" name="Shape 2"/>
          <p:cNvSpPr/>
          <p:nvPr/>
        </p:nvSpPr>
        <p:spPr>
          <a:xfrm>
            <a:off x="572095" y="2550676"/>
            <a:ext cx="7999809" cy="1218248"/>
          </a:xfrm>
          <a:prstGeom prst="roundRect">
            <a:avLst>
              <a:gd name="adj" fmla="val 5635"/>
            </a:avLst>
          </a:prstGeom>
          <a:solidFill>
            <a:srgbClr val="DADBF1"/>
          </a:solidFill>
          <a:ln w="7620">
            <a:solidFill>
              <a:srgbClr val="C0C1D7"/>
            </a:solidFill>
            <a:prstDash val="solid"/>
          </a:ln>
        </p:spPr>
      </p:sp>
      <p:sp>
        <p:nvSpPr>
          <p:cNvPr id="6" name="Text 3"/>
          <p:cNvSpPr/>
          <p:nvPr/>
        </p:nvSpPr>
        <p:spPr>
          <a:xfrm>
            <a:off x="743069" y="2721650"/>
            <a:ext cx="2043113" cy="255389"/>
          </a:xfrm>
          <a:prstGeom prst="rect">
            <a:avLst/>
          </a:prstGeom>
          <a:noFill/>
          <a:ln/>
        </p:spPr>
        <p:txBody>
          <a:bodyPr wrap="none" lIns="0" tIns="0" rIns="0" bIns="0" rtlCol="0" anchor="t"/>
          <a:lstStyle/>
          <a:p>
            <a:pPr algn="l" indent="0" marL="0">
              <a:lnSpc>
                <a:spcPts val="2000"/>
              </a:lnSpc>
              <a:buNone/>
            </a:pPr>
            <a:r>
              <a:rPr lang="en-US" sz="1600" b="1" dirty="0">
                <a:solidFill>
                  <a:srgbClr val="272525"/>
                </a:solidFill>
                <a:latin typeface="Inter Bold" pitchFamily="34" charset="0"/>
                <a:ea typeface="Inter Bold" pitchFamily="34" charset="-122"/>
                <a:cs typeface="Inter Bold" pitchFamily="34" charset="-120"/>
              </a:rPr>
              <a:t>Successful Returns</a:t>
            </a:r>
            <a:endParaRPr lang="en-US" sz="1600" dirty="0"/>
          </a:p>
        </p:txBody>
      </p:sp>
      <p:sp>
        <p:nvSpPr>
          <p:cNvPr id="7" name="Text 4"/>
          <p:cNvSpPr/>
          <p:nvPr/>
        </p:nvSpPr>
        <p:spPr>
          <a:xfrm>
            <a:off x="743069" y="3075027"/>
            <a:ext cx="7657862" cy="522922"/>
          </a:xfrm>
          <a:prstGeom prst="rect">
            <a:avLst/>
          </a:prstGeom>
          <a:noFill/>
          <a:ln/>
        </p:spPr>
        <p:txBody>
          <a:bodyPr wrap="square" lIns="0" tIns="0" rIns="0" bIns="0" rtlCol="0" anchor="t"/>
          <a:lstStyle/>
          <a:p>
            <a:pPr algn="l" indent="0" marL="0">
              <a:lnSpc>
                <a:spcPts val="2050"/>
              </a:lnSpc>
              <a:buNone/>
            </a:pPr>
            <a:r>
              <a:rPr lang="en-US" sz="1250" dirty="0">
                <a:solidFill>
                  <a:srgbClr val="272525"/>
                </a:solidFill>
                <a:latin typeface="Inter" pitchFamily="34" charset="0"/>
                <a:ea typeface="Inter" pitchFamily="34" charset="-122"/>
                <a:cs typeface="Inter" pitchFamily="34" charset="-120"/>
              </a:rPr>
              <a:t>Earn points every time you return items on time and in good condition. Consistency builds credibility.</a:t>
            </a:r>
            <a:endParaRPr lang="en-US" sz="1250" dirty="0"/>
          </a:p>
        </p:txBody>
      </p:sp>
      <p:sp>
        <p:nvSpPr>
          <p:cNvPr id="8" name="Shape 5"/>
          <p:cNvSpPr/>
          <p:nvPr/>
        </p:nvSpPr>
        <p:spPr>
          <a:xfrm>
            <a:off x="572095" y="3932277"/>
            <a:ext cx="7999809" cy="956786"/>
          </a:xfrm>
          <a:prstGeom prst="roundRect">
            <a:avLst>
              <a:gd name="adj" fmla="val 7175"/>
            </a:avLst>
          </a:prstGeom>
          <a:solidFill>
            <a:srgbClr val="DADBF1"/>
          </a:solidFill>
          <a:ln w="7620">
            <a:solidFill>
              <a:srgbClr val="C0C1D7"/>
            </a:solidFill>
            <a:prstDash val="solid"/>
          </a:ln>
        </p:spPr>
      </p:sp>
      <p:sp>
        <p:nvSpPr>
          <p:cNvPr id="9" name="Text 6"/>
          <p:cNvSpPr/>
          <p:nvPr/>
        </p:nvSpPr>
        <p:spPr>
          <a:xfrm>
            <a:off x="743069" y="4103251"/>
            <a:ext cx="2043113" cy="255389"/>
          </a:xfrm>
          <a:prstGeom prst="rect">
            <a:avLst/>
          </a:prstGeom>
          <a:noFill/>
          <a:ln/>
        </p:spPr>
        <p:txBody>
          <a:bodyPr wrap="none" lIns="0" tIns="0" rIns="0" bIns="0" rtlCol="0" anchor="t"/>
          <a:lstStyle/>
          <a:p>
            <a:pPr algn="l" indent="0" marL="0">
              <a:lnSpc>
                <a:spcPts val="2000"/>
              </a:lnSpc>
              <a:buNone/>
            </a:pPr>
            <a:r>
              <a:rPr lang="en-US" sz="1600" b="1" dirty="0">
                <a:solidFill>
                  <a:srgbClr val="272525"/>
                </a:solidFill>
                <a:latin typeface="Inter Bold" pitchFamily="34" charset="0"/>
                <a:ea typeface="Inter Bold" pitchFamily="34" charset="-122"/>
                <a:cs typeface="Inter Bold" pitchFamily="34" charset="-120"/>
              </a:rPr>
              <a:t>Zero Complaints</a:t>
            </a:r>
            <a:endParaRPr lang="en-US" sz="1600" dirty="0"/>
          </a:p>
        </p:txBody>
      </p:sp>
      <p:sp>
        <p:nvSpPr>
          <p:cNvPr id="10" name="Text 7"/>
          <p:cNvSpPr/>
          <p:nvPr/>
        </p:nvSpPr>
        <p:spPr>
          <a:xfrm>
            <a:off x="743069" y="4456628"/>
            <a:ext cx="7657862" cy="261461"/>
          </a:xfrm>
          <a:prstGeom prst="rect">
            <a:avLst/>
          </a:prstGeom>
          <a:noFill/>
          <a:ln/>
        </p:spPr>
        <p:txBody>
          <a:bodyPr wrap="none" lIns="0" tIns="0" rIns="0" bIns="0" rtlCol="0" anchor="t"/>
          <a:lstStyle/>
          <a:p>
            <a:pPr algn="l" indent="0" marL="0">
              <a:lnSpc>
                <a:spcPts val="2050"/>
              </a:lnSpc>
              <a:buNone/>
            </a:pPr>
            <a:r>
              <a:rPr lang="en-US" sz="1250" dirty="0">
                <a:solidFill>
                  <a:srgbClr val="272525"/>
                </a:solidFill>
                <a:latin typeface="Inter" pitchFamily="34" charset="0"/>
                <a:ea typeface="Inter" pitchFamily="34" charset="-122"/>
                <a:cs typeface="Inter" pitchFamily="34" charset="-120"/>
              </a:rPr>
              <a:t>Maintain a clean record by treating items with care and communicating clearly with lenders.</a:t>
            </a:r>
            <a:endParaRPr lang="en-US" sz="1250" dirty="0"/>
          </a:p>
        </p:txBody>
      </p:sp>
      <p:sp>
        <p:nvSpPr>
          <p:cNvPr id="11" name="Shape 8"/>
          <p:cNvSpPr/>
          <p:nvPr/>
        </p:nvSpPr>
        <p:spPr>
          <a:xfrm>
            <a:off x="572095" y="5052417"/>
            <a:ext cx="7999809" cy="1218248"/>
          </a:xfrm>
          <a:prstGeom prst="roundRect">
            <a:avLst>
              <a:gd name="adj" fmla="val 5635"/>
            </a:avLst>
          </a:prstGeom>
          <a:solidFill>
            <a:srgbClr val="DADBF1"/>
          </a:solidFill>
          <a:ln w="7620">
            <a:solidFill>
              <a:srgbClr val="C0C1D7"/>
            </a:solidFill>
            <a:prstDash val="solid"/>
          </a:ln>
        </p:spPr>
      </p:sp>
      <p:sp>
        <p:nvSpPr>
          <p:cNvPr id="12" name="Text 9"/>
          <p:cNvSpPr/>
          <p:nvPr/>
        </p:nvSpPr>
        <p:spPr>
          <a:xfrm>
            <a:off x="743069" y="5223391"/>
            <a:ext cx="2043113" cy="255389"/>
          </a:xfrm>
          <a:prstGeom prst="rect">
            <a:avLst/>
          </a:prstGeom>
          <a:noFill/>
          <a:ln/>
        </p:spPr>
        <p:txBody>
          <a:bodyPr wrap="none" lIns="0" tIns="0" rIns="0" bIns="0" rtlCol="0" anchor="t"/>
          <a:lstStyle/>
          <a:p>
            <a:pPr algn="l" indent="0" marL="0">
              <a:lnSpc>
                <a:spcPts val="2000"/>
              </a:lnSpc>
              <a:buNone/>
            </a:pPr>
            <a:r>
              <a:rPr lang="en-US" sz="1600" b="1" dirty="0">
                <a:solidFill>
                  <a:srgbClr val="272525"/>
                </a:solidFill>
                <a:latin typeface="Inter Bold" pitchFamily="34" charset="0"/>
                <a:ea typeface="Inter Bold" pitchFamily="34" charset="-122"/>
                <a:cs typeface="Inter Bold" pitchFamily="34" charset="-120"/>
              </a:rPr>
              <a:t>Verified Address</a:t>
            </a:r>
            <a:endParaRPr lang="en-US" sz="1600" dirty="0"/>
          </a:p>
        </p:txBody>
      </p:sp>
      <p:sp>
        <p:nvSpPr>
          <p:cNvPr id="13" name="Text 10"/>
          <p:cNvSpPr/>
          <p:nvPr/>
        </p:nvSpPr>
        <p:spPr>
          <a:xfrm>
            <a:off x="743069" y="5576768"/>
            <a:ext cx="7657862" cy="522922"/>
          </a:xfrm>
          <a:prstGeom prst="rect">
            <a:avLst/>
          </a:prstGeom>
          <a:noFill/>
          <a:ln/>
        </p:spPr>
        <p:txBody>
          <a:bodyPr wrap="square" lIns="0" tIns="0" rIns="0" bIns="0" rtlCol="0" anchor="t"/>
          <a:lstStyle/>
          <a:p>
            <a:pPr algn="l" indent="0" marL="0">
              <a:lnSpc>
                <a:spcPts val="2050"/>
              </a:lnSpc>
              <a:buNone/>
            </a:pPr>
            <a:r>
              <a:rPr lang="en-US" sz="1250" dirty="0">
                <a:solidFill>
                  <a:srgbClr val="272525"/>
                </a:solidFill>
                <a:latin typeface="Inter" pitchFamily="34" charset="0"/>
                <a:ea typeface="Inter" pitchFamily="34" charset="-122"/>
                <a:cs typeface="Inter" pitchFamily="34" charset="-120"/>
              </a:rPr>
              <a:t>Complete your profile with a verified address to unlock higher trust levels and better borrowing opportunities.</a:t>
            </a:r>
            <a:endParaRPr lang="en-US" sz="1250" dirty="0"/>
          </a:p>
        </p:txBody>
      </p:sp>
      <p:sp>
        <p:nvSpPr>
          <p:cNvPr id="14" name="Shape 11"/>
          <p:cNvSpPr/>
          <p:nvPr/>
        </p:nvSpPr>
        <p:spPr>
          <a:xfrm>
            <a:off x="572095" y="6434018"/>
            <a:ext cx="7999809" cy="1218248"/>
          </a:xfrm>
          <a:prstGeom prst="roundRect">
            <a:avLst>
              <a:gd name="adj" fmla="val 5635"/>
            </a:avLst>
          </a:prstGeom>
          <a:solidFill>
            <a:srgbClr val="DADBF1"/>
          </a:solidFill>
          <a:ln w="7620">
            <a:solidFill>
              <a:srgbClr val="C0C1D7"/>
            </a:solidFill>
            <a:prstDash val="solid"/>
          </a:ln>
        </p:spPr>
      </p:sp>
      <p:sp>
        <p:nvSpPr>
          <p:cNvPr id="15" name="Text 12"/>
          <p:cNvSpPr/>
          <p:nvPr/>
        </p:nvSpPr>
        <p:spPr>
          <a:xfrm>
            <a:off x="743069" y="6604992"/>
            <a:ext cx="2948702" cy="255389"/>
          </a:xfrm>
          <a:prstGeom prst="rect">
            <a:avLst/>
          </a:prstGeom>
          <a:noFill/>
          <a:ln/>
        </p:spPr>
        <p:txBody>
          <a:bodyPr wrap="none" lIns="0" tIns="0" rIns="0" bIns="0" rtlCol="0" anchor="t"/>
          <a:lstStyle/>
          <a:p>
            <a:pPr algn="l" indent="0" marL="0">
              <a:lnSpc>
                <a:spcPts val="2000"/>
              </a:lnSpc>
              <a:buNone/>
            </a:pPr>
            <a:r>
              <a:rPr lang="en-US" sz="1600" b="1" dirty="0">
                <a:solidFill>
                  <a:srgbClr val="272525"/>
                </a:solidFill>
                <a:latin typeface="Inter Bold" pitchFamily="34" charset="0"/>
                <a:ea typeface="Inter Bold" pitchFamily="34" charset="-122"/>
                <a:cs typeface="Inter Bold" pitchFamily="34" charset="-120"/>
              </a:rPr>
              <a:t>Optional Aadhaar Verification</a:t>
            </a:r>
            <a:endParaRPr lang="en-US" sz="1600" dirty="0"/>
          </a:p>
        </p:txBody>
      </p:sp>
      <p:sp>
        <p:nvSpPr>
          <p:cNvPr id="16" name="Text 13"/>
          <p:cNvSpPr/>
          <p:nvPr/>
        </p:nvSpPr>
        <p:spPr>
          <a:xfrm>
            <a:off x="743069" y="6958370"/>
            <a:ext cx="7657862" cy="522922"/>
          </a:xfrm>
          <a:prstGeom prst="rect">
            <a:avLst/>
          </a:prstGeom>
          <a:noFill/>
          <a:ln/>
        </p:spPr>
        <p:txBody>
          <a:bodyPr wrap="square" lIns="0" tIns="0" rIns="0" bIns="0" rtlCol="0" anchor="t"/>
          <a:lstStyle/>
          <a:p>
            <a:pPr algn="l" indent="0" marL="0">
              <a:lnSpc>
                <a:spcPts val="2050"/>
              </a:lnSpc>
              <a:buNone/>
            </a:pPr>
            <a:r>
              <a:rPr lang="en-US" sz="1250" dirty="0">
                <a:solidFill>
                  <a:srgbClr val="272525"/>
                </a:solidFill>
                <a:latin typeface="Inter" pitchFamily="34" charset="0"/>
                <a:ea typeface="Inter" pitchFamily="34" charset="-122"/>
                <a:cs typeface="Inter" pitchFamily="34" charset="-120"/>
              </a:rPr>
              <a:t>Add an extra layer of trust with Aadhaar verification, giving lenders more confidence in your identity.</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52093" y="433864"/>
            <a:ext cx="7966710" cy="493038"/>
          </a:xfrm>
          <a:prstGeom prst="rect">
            <a:avLst/>
          </a:prstGeom>
          <a:noFill/>
          <a:ln/>
        </p:spPr>
        <p:txBody>
          <a:bodyPr wrap="none" lIns="0" tIns="0" rIns="0" bIns="0" rtlCol="0" anchor="t"/>
          <a:lstStyle/>
          <a:p>
            <a:pPr algn="l" indent="0" marL="0">
              <a:lnSpc>
                <a:spcPts val="3850"/>
              </a:lnSpc>
              <a:buNone/>
            </a:pPr>
            <a:r>
              <a:rPr lang="en-US" sz="3100" b="1" dirty="0">
                <a:solidFill>
                  <a:srgbClr val="000000"/>
                </a:solidFill>
                <a:latin typeface="Inter Bold" pitchFamily="34" charset="0"/>
                <a:ea typeface="Inter Bold" pitchFamily="34" charset="-122"/>
                <a:cs typeface="Inter Bold" pitchFamily="34" charset="-120"/>
              </a:rPr>
              <a:t>Item Condition Proof – Transparency First</a:t>
            </a:r>
            <a:endParaRPr lang="en-US" sz="3100" dirty="0"/>
          </a:p>
        </p:txBody>
      </p:sp>
      <p:sp>
        <p:nvSpPr>
          <p:cNvPr id="3" name="Text 1"/>
          <p:cNvSpPr/>
          <p:nvPr/>
        </p:nvSpPr>
        <p:spPr>
          <a:xfrm>
            <a:off x="552093" y="1321237"/>
            <a:ext cx="2478643" cy="295870"/>
          </a:xfrm>
          <a:prstGeom prst="rect">
            <a:avLst/>
          </a:prstGeom>
          <a:noFill/>
          <a:ln/>
        </p:spPr>
        <p:txBody>
          <a:bodyPr wrap="none" lIns="0" tIns="0" rIns="0" bIns="0" rtlCol="0" anchor="t"/>
          <a:lstStyle/>
          <a:p>
            <a:pPr algn="l" indent="0" marL="0">
              <a:lnSpc>
                <a:spcPts val="2300"/>
              </a:lnSpc>
              <a:buNone/>
            </a:pPr>
            <a:r>
              <a:rPr lang="en-US" sz="1850" b="1" dirty="0">
                <a:solidFill>
                  <a:srgbClr val="000000"/>
                </a:solidFill>
                <a:latin typeface="Inter Bold" pitchFamily="34" charset="0"/>
                <a:ea typeface="Inter Bold" pitchFamily="34" charset="-122"/>
                <a:cs typeface="Inter Bold" pitchFamily="34" charset="-120"/>
              </a:rPr>
              <a:t>Before &amp; After Photos</a:t>
            </a:r>
            <a:endParaRPr lang="en-US" sz="1850" dirty="0"/>
          </a:p>
        </p:txBody>
      </p:sp>
      <p:sp>
        <p:nvSpPr>
          <p:cNvPr id="4" name="Text 2"/>
          <p:cNvSpPr/>
          <p:nvPr/>
        </p:nvSpPr>
        <p:spPr>
          <a:xfrm>
            <a:off x="552093" y="1774865"/>
            <a:ext cx="5179576" cy="757238"/>
          </a:xfrm>
          <a:prstGeom prst="rect">
            <a:avLst/>
          </a:prstGeom>
          <a:noFill/>
          <a:ln/>
        </p:spPr>
        <p:txBody>
          <a:bodyPr wrap="squar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Upload photos of the item's condition before borrowing and after returning. This simple step protects both borrowers and lenders, reducing disputes and building accountability.</a:t>
            </a:r>
            <a:endParaRPr lang="en-US" sz="1200" dirty="0"/>
          </a:p>
        </p:txBody>
      </p:sp>
      <p:sp>
        <p:nvSpPr>
          <p:cNvPr id="5" name="Text 3"/>
          <p:cNvSpPr/>
          <p:nvPr/>
        </p:nvSpPr>
        <p:spPr>
          <a:xfrm>
            <a:off x="552093" y="2674025"/>
            <a:ext cx="5179576"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272525"/>
                </a:solidFill>
                <a:latin typeface="Inter" pitchFamily="34" charset="0"/>
                <a:ea typeface="Inter" pitchFamily="34" charset="-122"/>
                <a:cs typeface="Inter" pitchFamily="34" charset="-120"/>
              </a:rPr>
              <a:t>Clear proof of item condition at handover</a:t>
            </a:r>
            <a:endParaRPr lang="en-US" sz="1200" dirty="0"/>
          </a:p>
        </p:txBody>
      </p:sp>
      <p:sp>
        <p:nvSpPr>
          <p:cNvPr id="6" name="Text 4"/>
          <p:cNvSpPr/>
          <p:nvPr/>
        </p:nvSpPr>
        <p:spPr>
          <a:xfrm>
            <a:off x="552093" y="2981563"/>
            <a:ext cx="5179576"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272525"/>
                </a:solidFill>
                <a:latin typeface="Inter" pitchFamily="34" charset="0"/>
                <a:ea typeface="Inter" pitchFamily="34" charset="-122"/>
                <a:cs typeface="Inter" pitchFamily="34" charset="-120"/>
              </a:rPr>
              <a:t>Evidence in case of damage or disputes</a:t>
            </a:r>
            <a:endParaRPr lang="en-US" sz="1200" dirty="0"/>
          </a:p>
        </p:txBody>
      </p:sp>
      <p:sp>
        <p:nvSpPr>
          <p:cNvPr id="7" name="Text 5"/>
          <p:cNvSpPr/>
          <p:nvPr/>
        </p:nvSpPr>
        <p:spPr>
          <a:xfrm>
            <a:off x="552093" y="3289102"/>
            <a:ext cx="5179576"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272525"/>
                </a:solidFill>
                <a:latin typeface="Inter" pitchFamily="34" charset="0"/>
                <a:ea typeface="Inter" pitchFamily="34" charset="-122"/>
                <a:cs typeface="Inter" pitchFamily="34" charset="-120"/>
              </a:rPr>
              <a:t>Automatic reminders to upload photos</a:t>
            </a:r>
            <a:endParaRPr lang="en-US" sz="1200" dirty="0"/>
          </a:p>
        </p:txBody>
      </p:sp>
      <p:sp>
        <p:nvSpPr>
          <p:cNvPr id="8" name="Text 6"/>
          <p:cNvSpPr/>
          <p:nvPr/>
        </p:nvSpPr>
        <p:spPr>
          <a:xfrm>
            <a:off x="552093" y="3596640"/>
            <a:ext cx="5179576" cy="252413"/>
          </a:xfrm>
          <a:prstGeom prst="rect">
            <a:avLst/>
          </a:prstGeom>
          <a:noFill/>
          <a:ln/>
        </p:spPr>
        <p:txBody>
          <a:bodyPr wrap="none" lIns="0" tIns="0" rIns="0" bIns="0" rtlCol="0" anchor="t"/>
          <a:lstStyle/>
          <a:p>
            <a:pPr algn="l" marL="342900" indent="-342900">
              <a:lnSpc>
                <a:spcPts val="1950"/>
              </a:lnSpc>
              <a:buSzPct val="100000"/>
              <a:buChar char="•"/>
            </a:pPr>
            <a:r>
              <a:rPr lang="en-US" sz="1200" dirty="0">
                <a:solidFill>
                  <a:srgbClr val="272525"/>
                </a:solidFill>
                <a:latin typeface="Inter" pitchFamily="34" charset="0"/>
                <a:ea typeface="Inter" pitchFamily="34" charset="-122"/>
                <a:cs typeface="Inter" pitchFamily="34" charset="-120"/>
              </a:rPr>
              <a:t>Stored securely for future reference</a:t>
            </a:r>
            <a:endParaRPr lang="en-US" sz="1200" dirty="0"/>
          </a:p>
        </p:txBody>
      </p:sp>
      <p:pic>
        <p:nvPicPr>
          <p:cNvPr id="9" name="Image 0" descr="preencoded.png">    </p:cNvPr>
          <p:cNvPicPr>
            <a:picLocks noChangeAspect="1"/>
          </p:cNvPicPr>
          <p:nvPr/>
        </p:nvPicPr>
        <p:blipFill>
          <a:blip r:embed="rId1"/>
          <a:stretch>
            <a:fillRect/>
          </a:stretch>
        </p:blipFill>
        <p:spPr>
          <a:xfrm>
            <a:off x="6124099" y="1340882"/>
            <a:ext cx="7961709" cy="796170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56134"/>
            <a:ext cx="10435352"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Smart Recommendations Just for You</a:t>
            </a:r>
            <a:endParaRPr lang="en-US" sz="4450" dirty="0"/>
          </a:p>
        </p:txBody>
      </p:sp>
      <p:sp>
        <p:nvSpPr>
          <p:cNvPr id="3" name="Text 1"/>
          <p:cNvSpPr/>
          <p:nvPr/>
        </p:nvSpPr>
        <p:spPr>
          <a:xfrm>
            <a:off x="793790" y="2618542"/>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Discover what your neighbours are borrowing and find trending items in your area. Our recommendation engine suggests items based on local demand and your browsing history.</a:t>
            </a:r>
            <a:endParaRPr lang="en-US" sz="1750" dirty="0"/>
          </a:p>
        </p:txBody>
      </p:sp>
      <p:sp>
        <p:nvSpPr>
          <p:cNvPr id="4" name="Shape 2"/>
          <p:cNvSpPr/>
          <p:nvPr/>
        </p:nvSpPr>
        <p:spPr>
          <a:xfrm>
            <a:off x="793790" y="3599497"/>
            <a:ext cx="4196358" cy="3173849"/>
          </a:xfrm>
          <a:prstGeom prst="roundRect">
            <a:avLst>
              <a:gd name="adj" fmla="val 4610"/>
            </a:avLst>
          </a:prstGeom>
          <a:solidFill>
            <a:srgbClr val="FFFFFF"/>
          </a:solidFill>
          <a:ln w="30480">
            <a:solidFill>
              <a:srgbClr val="C0C1D7"/>
            </a:solidFill>
            <a:prstDash val="solid"/>
          </a:ln>
        </p:spPr>
      </p:sp>
      <p:sp>
        <p:nvSpPr>
          <p:cNvPr id="5" name="Shape 3"/>
          <p:cNvSpPr/>
          <p:nvPr/>
        </p:nvSpPr>
        <p:spPr>
          <a:xfrm>
            <a:off x="763310" y="3599497"/>
            <a:ext cx="121920" cy="3173849"/>
          </a:xfrm>
          <a:prstGeom prst="roundRect">
            <a:avLst>
              <a:gd name="adj" fmla="val 78139"/>
            </a:avLst>
          </a:prstGeom>
          <a:solidFill>
            <a:srgbClr val="4950BC"/>
          </a:solidFill>
          <a:ln/>
        </p:spPr>
      </p:sp>
      <p:sp>
        <p:nvSpPr>
          <p:cNvPr id="6" name="Text 4"/>
          <p:cNvSpPr/>
          <p:nvPr/>
        </p:nvSpPr>
        <p:spPr>
          <a:xfrm>
            <a:off x="1142524" y="3856792"/>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Most Borrowed in Your Colony</a:t>
            </a:r>
            <a:endParaRPr lang="en-US" sz="2200" dirty="0"/>
          </a:p>
        </p:txBody>
      </p:sp>
      <p:sp>
        <p:nvSpPr>
          <p:cNvPr id="7" name="Text 5"/>
          <p:cNvSpPr/>
          <p:nvPr/>
        </p:nvSpPr>
        <p:spPr>
          <a:xfrm>
            <a:off x="1142524" y="4701540"/>
            <a:ext cx="3590330"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See which items are popular in your neighbourhood, from power tools to party supplies, and join the sharing economy.</a:t>
            </a:r>
            <a:endParaRPr lang="en-US" sz="1750" dirty="0"/>
          </a:p>
        </p:txBody>
      </p:sp>
      <p:sp>
        <p:nvSpPr>
          <p:cNvPr id="8" name="Shape 6"/>
          <p:cNvSpPr/>
          <p:nvPr/>
        </p:nvSpPr>
        <p:spPr>
          <a:xfrm>
            <a:off x="5216962" y="3599497"/>
            <a:ext cx="4196358" cy="3173849"/>
          </a:xfrm>
          <a:prstGeom prst="roundRect">
            <a:avLst>
              <a:gd name="adj" fmla="val 4610"/>
            </a:avLst>
          </a:prstGeom>
          <a:solidFill>
            <a:srgbClr val="FFFFFF"/>
          </a:solidFill>
          <a:ln w="30480">
            <a:solidFill>
              <a:srgbClr val="C0C1D7"/>
            </a:solidFill>
            <a:prstDash val="solid"/>
          </a:ln>
        </p:spPr>
      </p:sp>
      <p:sp>
        <p:nvSpPr>
          <p:cNvPr id="9" name="Shape 7"/>
          <p:cNvSpPr/>
          <p:nvPr/>
        </p:nvSpPr>
        <p:spPr>
          <a:xfrm>
            <a:off x="5186482" y="3599497"/>
            <a:ext cx="121920" cy="3173849"/>
          </a:xfrm>
          <a:prstGeom prst="roundRect">
            <a:avLst>
              <a:gd name="adj" fmla="val 78139"/>
            </a:avLst>
          </a:prstGeom>
          <a:solidFill>
            <a:srgbClr val="4950BC"/>
          </a:solidFill>
          <a:ln/>
        </p:spPr>
      </p:sp>
      <p:sp>
        <p:nvSpPr>
          <p:cNvPr id="10" name="Text 8"/>
          <p:cNvSpPr/>
          <p:nvPr/>
        </p:nvSpPr>
        <p:spPr>
          <a:xfrm>
            <a:off x="5565696" y="3856792"/>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Trending Items This Week</a:t>
            </a:r>
            <a:endParaRPr lang="en-US" sz="2200" dirty="0"/>
          </a:p>
        </p:txBody>
      </p:sp>
      <p:sp>
        <p:nvSpPr>
          <p:cNvPr id="11" name="Text 9"/>
          <p:cNvSpPr/>
          <p:nvPr/>
        </p:nvSpPr>
        <p:spPr>
          <a:xfrm>
            <a:off x="5565696" y="4701540"/>
            <a:ext cx="3590330"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Stay updated on what's in demand locally. Seasonal needs, festival essentials, and community favourites surface here.</a:t>
            </a:r>
            <a:endParaRPr lang="en-US" sz="1750" dirty="0"/>
          </a:p>
        </p:txBody>
      </p:sp>
      <p:sp>
        <p:nvSpPr>
          <p:cNvPr id="12" name="Shape 10"/>
          <p:cNvSpPr/>
          <p:nvPr/>
        </p:nvSpPr>
        <p:spPr>
          <a:xfrm>
            <a:off x="9640133" y="3599497"/>
            <a:ext cx="4196358" cy="3173849"/>
          </a:xfrm>
          <a:prstGeom prst="roundRect">
            <a:avLst>
              <a:gd name="adj" fmla="val 4610"/>
            </a:avLst>
          </a:prstGeom>
          <a:solidFill>
            <a:srgbClr val="FFFFFF"/>
          </a:solidFill>
          <a:ln w="30480">
            <a:solidFill>
              <a:srgbClr val="C0C1D7"/>
            </a:solidFill>
            <a:prstDash val="solid"/>
          </a:ln>
        </p:spPr>
      </p:sp>
      <p:sp>
        <p:nvSpPr>
          <p:cNvPr id="13" name="Shape 11"/>
          <p:cNvSpPr/>
          <p:nvPr/>
        </p:nvSpPr>
        <p:spPr>
          <a:xfrm>
            <a:off x="9609653" y="3599497"/>
            <a:ext cx="121920" cy="3173849"/>
          </a:xfrm>
          <a:prstGeom prst="roundRect">
            <a:avLst>
              <a:gd name="adj" fmla="val 78139"/>
            </a:avLst>
          </a:prstGeom>
          <a:solidFill>
            <a:srgbClr val="4950BC"/>
          </a:solidFill>
          <a:ln/>
        </p:spPr>
      </p:sp>
      <p:sp>
        <p:nvSpPr>
          <p:cNvPr id="14" name="Text 12"/>
          <p:cNvSpPr/>
          <p:nvPr/>
        </p:nvSpPr>
        <p:spPr>
          <a:xfrm>
            <a:off x="9988868" y="3856792"/>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Personalised Suggestions</a:t>
            </a:r>
            <a:endParaRPr lang="en-US" sz="2200" dirty="0"/>
          </a:p>
        </p:txBody>
      </p:sp>
      <p:sp>
        <p:nvSpPr>
          <p:cNvPr id="15" name="Text 13"/>
          <p:cNvSpPr/>
          <p:nvPr/>
        </p:nvSpPr>
        <p:spPr>
          <a:xfrm>
            <a:off x="9988868" y="4701540"/>
            <a:ext cx="3590330"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Based on your search history and preferences, we recommend items you might need, making discovery effortless.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64607" y="522208"/>
            <a:ext cx="10626328" cy="593288"/>
          </a:xfrm>
          <a:prstGeom prst="rect">
            <a:avLst/>
          </a:prstGeom>
          <a:noFill/>
          <a:ln/>
        </p:spPr>
        <p:txBody>
          <a:bodyPr wrap="none" lIns="0" tIns="0" rIns="0" bIns="0" rtlCol="0" anchor="t"/>
          <a:lstStyle/>
          <a:p>
            <a:pPr algn="l" indent="0" marL="0">
              <a:lnSpc>
                <a:spcPts val="4650"/>
              </a:lnSpc>
              <a:buNone/>
            </a:pPr>
            <a:r>
              <a:rPr lang="en-US" sz="3700" b="1" dirty="0">
                <a:solidFill>
                  <a:srgbClr val="000000"/>
                </a:solidFill>
                <a:latin typeface="Inter Bold" pitchFamily="34" charset="0"/>
                <a:ea typeface="Inter Bold" pitchFamily="34" charset="-122"/>
                <a:cs typeface="Inter Bold" pitchFamily="34" charset="-120"/>
              </a:rPr>
              <a:t>Admin Dashboard – Keeping the Platform Safe</a:t>
            </a:r>
            <a:endParaRPr lang="en-US" sz="3700" dirty="0"/>
          </a:p>
        </p:txBody>
      </p:sp>
      <p:sp>
        <p:nvSpPr>
          <p:cNvPr id="3" name="Text 1"/>
          <p:cNvSpPr/>
          <p:nvPr/>
        </p:nvSpPr>
        <p:spPr>
          <a:xfrm>
            <a:off x="664607" y="1495187"/>
            <a:ext cx="1330118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Our dedicated admin team monitors the platform 24/7, ensuring a safe, fraud-free experience for all users.</a:t>
            </a:r>
            <a:endParaRPr lang="en-US" sz="1450" dirty="0"/>
          </a:p>
        </p:txBody>
      </p:sp>
      <p:pic>
        <p:nvPicPr>
          <p:cNvPr id="4" name="Image 0" descr="preencoded.png">    </p:cNvPr>
          <p:cNvPicPr>
            <a:picLocks noChangeAspect="1"/>
          </p:cNvPicPr>
          <p:nvPr/>
        </p:nvPicPr>
        <p:blipFill>
          <a:blip r:embed="rId1"/>
          <a:stretch>
            <a:fillRect/>
          </a:stretch>
        </p:blipFill>
        <p:spPr>
          <a:xfrm>
            <a:off x="664607" y="2012633"/>
            <a:ext cx="949404" cy="1139309"/>
          </a:xfrm>
          <a:prstGeom prst="rect">
            <a:avLst/>
          </a:prstGeom>
        </p:spPr>
      </p:pic>
      <p:sp>
        <p:nvSpPr>
          <p:cNvPr id="5" name="Text 2"/>
          <p:cNvSpPr/>
          <p:nvPr/>
        </p:nvSpPr>
        <p:spPr>
          <a:xfrm>
            <a:off x="1803797" y="2202418"/>
            <a:ext cx="2373749" cy="296704"/>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Inter Bold" pitchFamily="34" charset="0"/>
                <a:ea typeface="Inter Bold" pitchFamily="34" charset="-122"/>
                <a:cs typeface="Inter Bold" pitchFamily="34" charset="-120"/>
              </a:rPr>
              <a:t>User Management</a:t>
            </a:r>
            <a:endParaRPr lang="en-US" sz="1850" dirty="0"/>
          </a:p>
        </p:txBody>
      </p:sp>
      <p:sp>
        <p:nvSpPr>
          <p:cNvPr id="6" name="Text 3"/>
          <p:cNvSpPr/>
          <p:nvPr/>
        </p:nvSpPr>
        <p:spPr>
          <a:xfrm>
            <a:off x="1803797" y="2612946"/>
            <a:ext cx="1216199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Approve new users, verify profiles, and monitor activity to maintain quality standards.</a:t>
            </a:r>
            <a:endParaRPr lang="en-US" sz="1450" dirty="0"/>
          </a:p>
        </p:txBody>
      </p:sp>
      <p:pic>
        <p:nvPicPr>
          <p:cNvPr id="7" name="Image 1" descr="preencoded.png">    </p:cNvPr>
          <p:cNvPicPr>
            <a:picLocks noChangeAspect="1"/>
          </p:cNvPicPr>
          <p:nvPr/>
        </p:nvPicPr>
        <p:blipFill>
          <a:blip r:embed="rId2"/>
          <a:stretch>
            <a:fillRect/>
          </a:stretch>
        </p:blipFill>
        <p:spPr>
          <a:xfrm>
            <a:off x="664607" y="3151942"/>
            <a:ext cx="949404" cy="1139309"/>
          </a:xfrm>
          <a:prstGeom prst="rect">
            <a:avLst/>
          </a:prstGeom>
        </p:spPr>
      </p:pic>
      <p:sp>
        <p:nvSpPr>
          <p:cNvPr id="8" name="Text 4"/>
          <p:cNvSpPr/>
          <p:nvPr/>
        </p:nvSpPr>
        <p:spPr>
          <a:xfrm>
            <a:off x="1803797" y="3341727"/>
            <a:ext cx="2373749" cy="296704"/>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Inter Bold" pitchFamily="34" charset="0"/>
                <a:ea typeface="Inter Bold" pitchFamily="34" charset="-122"/>
                <a:cs typeface="Inter Bold" pitchFamily="34" charset="-120"/>
              </a:rPr>
              <a:t>Item Verification</a:t>
            </a:r>
            <a:endParaRPr lang="en-US" sz="1850" dirty="0"/>
          </a:p>
        </p:txBody>
      </p:sp>
      <p:sp>
        <p:nvSpPr>
          <p:cNvPr id="9" name="Text 5"/>
          <p:cNvSpPr/>
          <p:nvPr/>
        </p:nvSpPr>
        <p:spPr>
          <a:xfrm>
            <a:off x="1803797" y="3752255"/>
            <a:ext cx="1216199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Review item listings to ensure accuracy, quality, and compliance with platform guidelines.</a:t>
            </a:r>
            <a:endParaRPr lang="en-US" sz="1450" dirty="0"/>
          </a:p>
        </p:txBody>
      </p:sp>
      <p:pic>
        <p:nvPicPr>
          <p:cNvPr id="10" name="Image 2" descr="preencoded.png">    </p:cNvPr>
          <p:cNvPicPr>
            <a:picLocks noChangeAspect="1"/>
          </p:cNvPicPr>
          <p:nvPr/>
        </p:nvPicPr>
        <p:blipFill>
          <a:blip r:embed="rId3"/>
          <a:stretch>
            <a:fillRect/>
          </a:stretch>
        </p:blipFill>
        <p:spPr>
          <a:xfrm>
            <a:off x="664607" y="4291251"/>
            <a:ext cx="949404" cy="1139309"/>
          </a:xfrm>
          <a:prstGeom prst="rect">
            <a:avLst/>
          </a:prstGeom>
        </p:spPr>
      </p:pic>
      <p:sp>
        <p:nvSpPr>
          <p:cNvPr id="11" name="Text 6"/>
          <p:cNvSpPr/>
          <p:nvPr/>
        </p:nvSpPr>
        <p:spPr>
          <a:xfrm>
            <a:off x="1803797" y="4481036"/>
            <a:ext cx="2373749" cy="296704"/>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Inter Bold" pitchFamily="34" charset="0"/>
                <a:ea typeface="Inter Bold" pitchFamily="34" charset="-122"/>
                <a:cs typeface="Inter Bold" pitchFamily="34" charset="-120"/>
              </a:rPr>
              <a:t>Dispute Resolution</a:t>
            </a:r>
            <a:endParaRPr lang="en-US" sz="1850" dirty="0"/>
          </a:p>
        </p:txBody>
      </p:sp>
      <p:sp>
        <p:nvSpPr>
          <p:cNvPr id="12" name="Text 7"/>
          <p:cNvSpPr/>
          <p:nvPr/>
        </p:nvSpPr>
        <p:spPr>
          <a:xfrm>
            <a:off x="1803797" y="4891564"/>
            <a:ext cx="1216199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Track and resolve conflicts quickly and fairly, protecting both borrowers and lenders.</a:t>
            </a:r>
            <a:endParaRPr lang="en-US" sz="1450" dirty="0"/>
          </a:p>
        </p:txBody>
      </p:sp>
      <p:pic>
        <p:nvPicPr>
          <p:cNvPr id="13" name="Image 3" descr="preencoded.png">    </p:cNvPr>
          <p:cNvPicPr>
            <a:picLocks noChangeAspect="1"/>
          </p:cNvPicPr>
          <p:nvPr/>
        </p:nvPicPr>
        <p:blipFill>
          <a:blip r:embed="rId4"/>
          <a:stretch>
            <a:fillRect/>
          </a:stretch>
        </p:blipFill>
        <p:spPr>
          <a:xfrm>
            <a:off x="664607" y="5430560"/>
            <a:ext cx="949404" cy="1139309"/>
          </a:xfrm>
          <a:prstGeom prst="rect">
            <a:avLst/>
          </a:prstGeom>
        </p:spPr>
      </p:pic>
      <p:sp>
        <p:nvSpPr>
          <p:cNvPr id="14" name="Text 8"/>
          <p:cNvSpPr/>
          <p:nvPr/>
        </p:nvSpPr>
        <p:spPr>
          <a:xfrm>
            <a:off x="1803797" y="5620345"/>
            <a:ext cx="2373749" cy="296704"/>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Inter Bold" pitchFamily="34" charset="0"/>
                <a:ea typeface="Inter Bold" pitchFamily="34" charset="-122"/>
                <a:cs typeface="Inter Bold" pitchFamily="34" charset="-120"/>
              </a:rPr>
              <a:t>Fraud Prevention</a:t>
            </a:r>
            <a:endParaRPr lang="en-US" sz="1850" dirty="0"/>
          </a:p>
        </p:txBody>
      </p:sp>
      <p:sp>
        <p:nvSpPr>
          <p:cNvPr id="15" name="Text 9"/>
          <p:cNvSpPr/>
          <p:nvPr/>
        </p:nvSpPr>
        <p:spPr>
          <a:xfrm>
            <a:off x="1803797" y="6030873"/>
            <a:ext cx="1216199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Identify and ban fraudulent users, keeping the community safe and trustworthy.</a:t>
            </a:r>
            <a:endParaRPr lang="en-US" sz="1450" dirty="0"/>
          </a:p>
        </p:txBody>
      </p:sp>
      <p:pic>
        <p:nvPicPr>
          <p:cNvPr id="16" name="Image 4" descr="preencoded.png">    </p:cNvPr>
          <p:cNvPicPr>
            <a:picLocks noChangeAspect="1"/>
          </p:cNvPicPr>
          <p:nvPr/>
        </p:nvPicPr>
        <p:blipFill>
          <a:blip r:embed="rId5"/>
          <a:stretch>
            <a:fillRect/>
          </a:stretch>
        </p:blipFill>
        <p:spPr>
          <a:xfrm>
            <a:off x="664607" y="6569869"/>
            <a:ext cx="949404" cy="1139309"/>
          </a:xfrm>
          <a:prstGeom prst="rect">
            <a:avLst/>
          </a:prstGeom>
        </p:spPr>
      </p:pic>
      <p:sp>
        <p:nvSpPr>
          <p:cNvPr id="17" name="Text 10"/>
          <p:cNvSpPr/>
          <p:nvPr/>
        </p:nvSpPr>
        <p:spPr>
          <a:xfrm>
            <a:off x="1803797" y="6759654"/>
            <a:ext cx="2421612" cy="296704"/>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Inter Bold" pitchFamily="34" charset="0"/>
                <a:ea typeface="Inter Bold" pitchFamily="34" charset="-122"/>
                <a:cs typeface="Inter Bold" pitchFamily="34" charset="-120"/>
              </a:rPr>
              <a:t>Analytics Dashboard</a:t>
            </a:r>
            <a:endParaRPr lang="en-US" sz="1850" dirty="0"/>
          </a:p>
        </p:txBody>
      </p:sp>
      <p:sp>
        <p:nvSpPr>
          <p:cNvPr id="18" name="Text 11"/>
          <p:cNvSpPr/>
          <p:nvPr/>
        </p:nvSpPr>
        <p:spPr>
          <a:xfrm>
            <a:off x="1803797" y="7170182"/>
            <a:ext cx="12161996" cy="303848"/>
          </a:xfrm>
          <a:prstGeom prst="rect">
            <a:avLst/>
          </a:prstGeom>
          <a:noFill/>
          <a:ln/>
        </p:spPr>
        <p:txBody>
          <a:bodyPr wrap="none" lIns="0" tIns="0" rIns="0" bIns="0" rtlCol="0" anchor="t"/>
          <a:lstStyle/>
          <a:p>
            <a:pPr algn="l" indent="0" marL="0">
              <a:lnSpc>
                <a:spcPts val="2350"/>
              </a:lnSpc>
              <a:buNone/>
            </a:pPr>
            <a:r>
              <a:rPr lang="en-US" sz="1450" dirty="0">
                <a:solidFill>
                  <a:srgbClr val="272525"/>
                </a:solidFill>
                <a:latin typeface="Inter" pitchFamily="34" charset="0"/>
                <a:ea typeface="Inter" pitchFamily="34" charset="-122"/>
                <a:cs typeface="Inter" pitchFamily="34" charset="-120"/>
              </a:rPr>
              <a:t>Monitor platform performance, user growth, and transaction trends through real-time data insights.</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47963"/>
            <a:ext cx="6575941"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Why Choose RentEase?</a:t>
            </a:r>
            <a:endParaRPr lang="en-US" sz="4450" dirty="0"/>
          </a:p>
        </p:txBody>
      </p:sp>
      <p:sp>
        <p:nvSpPr>
          <p:cNvPr id="3" name="Text 1"/>
          <p:cNvSpPr/>
          <p:nvPr/>
        </p:nvSpPr>
        <p:spPr>
          <a:xfrm>
            <a:off x="793790" y="21237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Save Money</a:t>
            </a:r>
            <a:endParaRPr lang="en-US" sz="2200" dirty="0"/>
          </a:p>
        </p:txBody>
      </p:sp>
      <p:sp>
        <p:nvSpPr>
          <p:cNvPr id="4" name="Text 2"/>
          <p:cNvSpPr/>
          <p:nvPr/>
        </p:nvSpPr>
        <p:spPr>
          <a:xfrm>
            <a:off x="793790" y="2704862"/>
            <a:ext cx="393334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Why spend thousands on items you'll only use once or twice? Borrow at a fraction of the cost and keep more cash in your pocket.</a:t>
            </a:r>
            <a:endParaRPr lang="en-US" sz="1750" dirty="0"/>
          </a:p>
        </p:txBody>
      </p:sp>
      <p:sp>
        <p:nvSpPr>
          <p:cNvPr id="5" name="Text 3"/>
          <p:cNvSpPr/>
          <p:nvPr/>
        </p:nvSpPr>
        <p:spPr>
          <a:xfrm>
            <a:off x="5288161" y="21237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Reduce Waste</a:t>
            </a:r>
            <a:endParaRPr lang="en-US" sz="2200" dirty="0"/>
          </a:p>
        </p:txBody>
      </p:sp>
      <p:sp>
        <p:nvSpPr>
          <p:cNvPr id="6" name="Text 4"/>
          <p:cNvSpPr/>
          <p:nvPr/>
        </p:nvSpPr>
        <p:spPr>
          <a:xfrm>
            <a:off x="5288161" y="2704862"/>
            <a:ext cx="393334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Sharing reduces consumption and environmental impact. Join a sustainable movement that benefits everyone.</a:t>
            </a:r>
            <a:endParaRPr lang="en-US" sz="1750" dirty="0"/>
          </a:p>
        </p:txBody>
      </p:sp>
      <p:sp>
        <p:nvSpPr>
          <p:cNvPr id="7" name="Text 5"/>
          <p:cNvSpPr/>
          <p:nvPr/>
        </p:nvSpPr>
        <p:spPr>
          <a:xfrm>
            <a:off x="9782532" y="212371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Build Community</a:t>
            </a:r>
            <a:endParaRPr lang="en-US" sz="2200" dirty="0"/>
          </a:p>
        </p:txBody>
      </p:sp>
      <p:sp>
        <p:nvSpPr>
          <p:cNvPr id="8" name="Text 6"/>
          <p:cNvSpPr/>
          <p:nvPr/>
        </p:nvSpPr>
        <p:spPr>
          <a:xfrm>
            <a:off x="9782532" y="2704862"/>
            <a:ext cx="406919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Connect with neighbours, build trust, and create meaningful relationships within your local area.</a:t>
            </a:r>
            <a:endParaRPr lang="en-US" sz="1750" dirty="0"/>
          </a:p>
        </p:txBody>
      </p:sp>
      <p:sp>
        <p:nvSpPr>
          <p:cNvPr id="9" name="Shape 7"/>
          <p:cNvSpPr/>
          <p:nvPr/>
        </p:nvSpPr>
        <p:spPr>
          <a:xfrm>
            <a:off x="793790" y="4729076"/>
            <a:ext cx="13042821" cy="35957"/>
          </a:xfrm>
          <a:prstGeom prst="rect">
            <a:avLst/>
          </a:prstGeom>
          <a:solidFill>
            <a:srgbClr val="272525">
              <a:alpha val="50000"/>
            </a:srgbClr>
          </a:solidFill>
          <a:ln/>
        </p:spPr>
      </p:sp>
      <p:sp>
        <p:nvSpPr>
          <p:cNvPr id="10" name="Text 8"/>
          <p:cNvSpPr/>
          <p:nvPr/>
        </p:nvSpPr>
        <p:spPr>
          <a:xfrm>
            <a:off x="793790" y="5133499"/>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272525"/>
                </a:solidFill>
                <a:latin typeface="Inter Bold" pitchFamily="34" charset="0"/>
                <a:ea typeface="Inter Bold" pitchFamily="34" charset="-122"/>
                <a:cs typeface="Inter Bold" pitchFamily="34" charset="-120"/>
              </a:rPr>
              <a:t>5K+</a:t>
            </a:r>
            <a:endParaRPr lang="en-US" sz="5850" dirty="0"/>
          </a:p>
        </p:txBody>
      </p:sp>
      <p:sp>
        <p:nvSpPr>
          <p:cNvPr id="11" name="Text 9"/>
          <p:cNvSpPr/>
          <p:nvPr/>
        </p:nvSpPr>
        <p:spPr>
          <a:xfrm>
            <a:off x="1455420" y="6165294"/>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Active Users</a:t>
            </a:r>
            <a:endParaRPr lang="en-US" sz="2200" dirty="0"/>
          </a:p>
        </p:txBody>
      </p:sp>
      <p:sp>
        <p:nvSpPr>
          <p:cNvPr id="12" name="Text 10"/>
          <p:cNvSpPr/>
          <p:nvPr/>
        </p:nvSpPr>
        <p:spPr>
          <a:xfrm>
            <a:off x="793790" y="6655713"/>
            <a:ext cx="4158615" cy="362903"/>
          </a:xfrm>
          <a:prstGeom prst="rect">
            <a:avLst/>
          </a:prstGeom>
          <a:noFill/>
          <a:ln/>
        </p:spPr>
        <p:txBody>
          <a:bodyPr wrap="none" lIns="0" tIns="0" rIns="0" bIns="0" rtlCol="0" anchor="t"/>
          <a:lstStyle/>
          <a:p>
            <a:pPr algn="ctr" indent="0" marL="0">
              <a:lnSpc>
                <a:spcPts val="2850"/>
              </a:lnSpc>
              <a:buNone/>
            </a:pPr>
            <a:r>
              <a:rPr lang="en-US" sz="1750" dirty="0">
                <a:solidFill>
                  <a:srgbClr val="272525"/>
                </a:solidFill>
                <a:latin typeface="Inter" pitchFamily="34" charset="0"/>
                <a:ea typeface="Inter" pitchFamily="34" charset="-122"/>
                <a:cs typeface="Inter" pitchFamily="34" charset="-120"/>
              </a:rPr>
              <a:t>Growing community across India</a:t>
            </a:r>
            <a:endParaRPr lang="en-US" sz="1750" dirty="0"/>
          </a:p>
        </p:txBody>
      </p:sp>
      <p:sp>
        <p:nvSpPr>
          <p:cNvPr id="13" name="Text 11"/>
          <p:cNvSpPr/>
          <p:nvPr/>
        </p:nvSpPr>
        <p:spPr>
          <a:xfrm>
            <a:off x="5235893" y="5133499"/>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272525"/>
                </a:solidFill>
                <a:latin typeface="Inter Bold" pitchFamily="34" charset="0"/>
                <a:ea typeface="Inter Bold" pitchFamily="34" charset="-122"/>
                <a:cs typeface="Inter Bold" pitchFamily="34" charset="-120"/>
              </a:rPr>
              <a:t>15K+</a:t>
            </a:r>
            <a:endParaRPr lang="en-US" sz="5850" dirty="0"/>
          </a:p>
        </p:txBody>
      </p:sp>
      <p:sp>
        <p:nvSpPr>
          <p:cNvPr id="14" name="Text 12"/>
          <p:cNvSpPr/>
          <p:nvPr/>
        </p:nvSpPr>
        <p:spPr>
          <a:xfrm>
            <a:off x="5897523" y="6165294"/>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Items Listed</a:t>
            </a:r>
            <a:endParaRPr lang="en-US" sz="2200" dirty="0"/>
          </a:p>
        </p:txBody>
      </p:sp>
      <p:sp>
        <p:nvSpPr>
          <p:cNvPr id="15" name="Text 13"/>
          <p:cNvSpPr/>
          <p:nvPr/>
        </p:nvSpPr>
        <p:spPr>
          <a:xfrm>
            <a:off x="5235893" y="6655713"/>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272525"/>
                </a:solidFill>
                <a:latin typeface="Inter" pitchFamily="34" charset="0"/>
                <a:ea typeface="Inter" pitchFamily="34" charset="-122"/>
                <a:cs typeface="Inter" pitchFamily="34" charset="-120"/>
              </a:rPr>
              <a:t>Tools, appliances, electronics, and more</a:t>
            </a:r>
            <a:endParaRPr lang="en-US" sz="1750" dirty="0"/>
          </a:p>
        </p:txBody>
      </p:sp>
      <p:sp>
        <p:nvSpPr>
          <p:cNvPr id="16" name="Text 14"/>
          <p:cNvSpPr/>
          <p:nvPr/>
        </p:nvSpPr>
        <p:spPr>
          <a:xfrm>
            <a:off x="9677995" y="5133499"/>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272525"/>
                </a:solidFill>
                <a:latin typeface="Inter Bold" pitchFamily="34" charset="0"/>
                <a:ea typeface="Inter Bold" pitchFamily="34" charset="-122"/>
                <a:cs typeface="Inter Bold" pitchFamily="34" charset="-120"/>
              </a:rPr>
              <a:t>98%</a:t>
            </a:r>
            <a:endParaRPr lang="en-US" sz="5850" dirty="0"/>
          </a:p>
        </p:txBody>
      </p:sp>
      <p:sp>
        <p:nvSpPr>
          <p:cNvPr id="17" name="Text 15"/>
          <p:cNvSpPr/>
          <p:nvPr/>
        </p:nvSpPr>
        <p:spPr>
          <a:xfrm>
            <a:off x="10339626" y="6165294"/>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Success Rate</a:t>
            </a:r>
            <a:endParaRPr lang="en-US" sz="2200" dirty="0"/>
          </a:p>
        </p:txBody>
      </p:sp>
      <p:sp>
        <p:nvSpPr>
          <p:cNvPr id="18" name="Text 16"/>
          <p:cNvSpPr/>
          <p:nvPr/>
        </p:nvSpPr>
        <p:spPr>
          <a:xfrm>
            <a:off x="9677995" y="6655713"/>
            <a:ext cx="4158615" cy="362903"/>
          </a:xfrm>
          <a:prstGeom prst="rect">
            <a:avLst/>
          </a:prstGeom>
          <a:noFill/>
          <a:ln/>
        </p:spPr>
        <p:txBody>
          <a:bodyPr wrap="none" lIns="0" tIns="0" rIns="0" bIns="0" rtlCol="0" anchor="t"/>
          <a:lstStyle/>
          <a:p>
            <a:pPr algn="ctr" indent="0" marL="0">
              <a:lnSpc>
                <a:spcPts val="2850"/>
              </a:lnSpc>
              <a:buNone/>
            </a:pPr>
            <a:r>
              <a:rPr lang="en-US" sz="1750" dirty="0">
                <a:solidFill>
                  <a:srgbClr val="272525"/>
                </a:solidFill>
                <a:latin typeface="Inter" pitchFamily="34" charset="0"/>
                <a:ea typeface="Inter" pitchFamily="34" charset="-122"/>
                <a:cs typeface="Inter" pitchFamily="34" charset="-120"/>
              </a:rPr>
              <a:t>Safe, smooth transactions every time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2025-11-20T05:32:16Z</dcterms:created>
  <dcterms:modified xsi:type="dcterms:W3CDTF">2025-11-20T05:32:16Z</dcterms:modified>
</cp:coreProperties>
</file>